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7" r:id="rId6"/>
    <p:sldId id="259" r:id="rId7"/>
    <p:sldId id="261" r:id="rId8"/>
    <p:sldId id="262" r:id="rId9"/>
    <p:sldId id="270" r:id="rId10"/>
    <p:sldId id="263" r:id="rId11"/>
    <p:sldId id="269" r:id="rId12"/>
    <p:sldId id="264" r:id="rId13"/>
    <p:sldId id="271" r:id="rId14"/>
    <p:sldId id="265" r:id="rId15"/>
    <p:sldId id="266" r:id="rId16"/>
    <p:sldId id="26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5" autoAdjust="0"/>
    <p:restoredTop sz="94660"/>
  </p:normalViewPr>
  <p:slideViewPr>
    <p:cSldViewPr>
      <p:cViewPr varScale="1">
        <p:scale>
          <a:sx n="76" d="100"/>
          <a:sy n="76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3266-E1A5-4A46-B54A-742D13DD8F6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9345B-6CAC-42F6-A0D5-D0A43201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Algerian" pitchFamily="82" charset="0"/>
              </a:rPr>
              <a:t>Breslele</a:t>
            </a:r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gerian" pitchFamily="82" charset="0"/>
              </a:rPr>
              <a:t>medievale</a:t>
            </a:r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 in </a:t>
            </a:r>
            <a:r>
              <a:rPr lang="en-US" dirty="0" err="1" smtClean="0">
                <a:solidFill>
                  <a:srgbClr val="002060"/>
                </a:solidFill>
                <a:latin typeface="Algerian" pitchFamily="82" charset="0"/>
              </a:rPr>
              <a:t>Bistrita</a:t>
            </a:r>
            <a:endParaRPr lang="en-US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1026" name="Imagin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90800"/>
            <a:ext cx="2667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200" dirty="0">
                <a:solidFill>
                  <a:srgbClr val="002060"/>
                </a:solidFill>
                <a:latin typeface="Algerian" pitchFamily="82" charset="0"/>
              </a:rPr>
              <a:t>Din cadrul mestesugului fierariei se formeaza la Bistrita si bransa cutitarilor atestati printr-un anume Ioannes care confectiona cutite, ace si tacâmuri.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4" name="Imagin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81200"/>
            <a:ext cx="3886200" cy="42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Breasla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olarilor</a:t>
            </a:r>
            <a:endParaRPr lang="en-US" sz="28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14338" name="Imagin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4343400" cy="46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lgerian" pitchFamily="82" charset="0"/>
              </a:rPr>
              <a:t>Breasla macelarilor este o bresla importanta a orasului al carui blazon apare frecvent pe mobilierul pastrat în Biserica Evanghelica din oras, dar si pe un imobil de sec.XVI-XVIII de pe strada N.Titulescu (fosta Ungargasse) nr.8.</a:t>
            </a:r>
            <a:endParaRPr lang="en-US" sz="20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9218" name="Imagin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3505200" cy="375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Breslele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tesatorilor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si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blanarilor</a:t>
            </a:r>
            <a:endParaRPr lang="en-US" sz="28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16386" name="Imagin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3657600" cy="37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in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124200" cy="325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lgerian" pitchFamily="82" charset="0"/>
              </a:rPr>
              <a:t>Breasla</a:t>
            </a:r>
            <a:r>
              <a:rPr lang="en-US" sz="2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lgerian" pitchFamily="82" charset="0"/>
              </a:rPr>
              <a:t>tamplarilor</a:t>
            </a:r>
            <a:r>
              <a:rPr lang="en-US" sz="2000" dirty="0" smtClean="0">
                <a:solidFill>
                  <a:srgbClr val="002060"/>
                </a:solidFill>
                <a:latin typeface="Algerian" pitchFamily="8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lgerian" pitchFamily="82" charset="0"/>
              </a:rPr>
              <a:t>foarte</a:t>
            </a:r>
            <a:r>
              <a:rPr lang="en-US" sz="2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lgerian" pitchFamily="82" charset="0"/>
              </a:rPr>
              <a:t>importanta</a:t>
            </a:r>
            <a:r>
              <a:rPr lang="en-US" sz="2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lgerian" pitchFamily="82" charset="0"/>
              </a:rPr>
              <a:t>intre</a:t>
            </a:r>
            <a:r>
              <a:rPr lang="en-US" sz="2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lgerian" pitchFamily="82" charset="0"/>
              </a:rPr>
              <a:t>ghildele</a:t>
            </a:r>
            <a:r>
              <a:rPr lang="en-US" sz="2000" dirty="0" smtClean="0">
                <a:solidFill>
                  <a:srgbClr val="002060"/>
                </a:solidFill>
                <a:latin typeface="Algerian" pitchFamily="82" charset="0"/>
              </a:rPr>
              <a:t> locale. Imagine cu </a:t>
            </a:r>
            <a:r>
              <a:rPr lang="en-US" sz="2000" dirty="0" err="1" smtClean="0">
                <a:solidFill>
                  <a:srgbClr val="002060"/>
                </a:solidFill>
                <a:latin typeface="Algerian" pitchFamily="82" charset="0"/>
              </a:rPr>
              <a:t>sfantul</a:t>
            </a:r>
            <a:r>
              <a:rPr lang="en-US" sz="2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lgerian" pitchFamily="82" charset="0"/>
              </a:rPr>
              <a:t>iosif</a:t>
            </a:r>
            <a:r>
              <a:rPr lang="en-US" sz="2000" dirty="0" smtClean="0">
                <a:solidFill>
                  <a:srgbClr val="002060"/>
                </a:solidFill>
                <a:latin typeface="Algerian" pitchFamily="8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lgerian" pitchFamily="82" charset="0"/>
              </a:rPr>
              <a:t>patronul</a:t>
            </a:r>
            <a:r>
              <a:rPr lang="en-US" sz="2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lgerian" pitchFamily="82" charset="0"/>
              </a:rPr>
              <a:t>tamplarilor</a:t>
            </a:r>
            <a:r>
              <a:rPr lang="en-US" sz="2000" dirty="0" smtClean="0">
                <a:solidFill>
                  <a:srgbClr val="002060"/>
                </a:solidFill>
                <a:latin typeface="Algerian" pitchFamily="82" charset="0"/>
              </a:rPr>
              <a:t>.</a:t>
            </a:r>
            <a:endParaRPr lang="en-US" sz="20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10242" name="Imagin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2362200"/>
            <a:ext cx="385084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Imagin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3343275" cy="31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200" dirty="0">
                <a:solidFill>
                  <a:srgbClr val="002060"/>
                </a:solidFill>
                <a:latin typeface="Algerian" pitchFamily="82" charset="0"/>
              </a:rPr>
              <a:t>Breasla selarilor apare la Bistrita probabil in secolul al XV-lea când membrii acestei bresle primesc spre constructie si administrare acest turn.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6" name="I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38400"/>
            <a:ext cx="3886200" cy="378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200" dirty="0">
                <a:solidFill>
                  <a:srgbClr val="002060"/>
                </a:solidFill>
                <a:latin typeface="Algerian" pitchFamily="82" charset="0"/>
              </a:rPr>
              <a:t>Breasla dogarilor </a:t>
            </a:r>
            <a:r>
              <a:rPr lang="it-IT" sz="2200" dirty="0" smtClean="0">
                <a:solidFill>
                  <a:srgbClr val="002060"/>
                </a:solidFill>
                <a:latin typeface="Algerian" pitchFamily="82" charset="0"/>
              </a:rPr>
              <a:t>are </a:t>
            </a:r>
            <a:r>
              <a:rPr lang="it-IT" sz="2200" dirty="0">
                <a:solidFill>
                  <a:srgbClr val="002060"/>
                </a:solidFill>
                <a:latin typeface="Algerian" pitchFamily="82" charset="0"/>
              </a:rPr>
              <a:t>o importanta deosebita în rândul mestesugurilor medievale. </a:t>
            </a:r>
            <a:r>
              <a:rPr lang="it-IT" sz="22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it-IT" sz="22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it-IT" sz="2200" dirty="0" smtClean="0">
                <a:solidFill>
                  <a:srgbClr val="002060"/>
                </a:solidFill>
                <a:latin typeface="Algerian" pitchFamily="82" charset="0"/>
              </a:rPr>
              <a:t>Turnul dogarilor este singurul fragment pastrat pana azi al fortificatiei medievale bistritene.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290" name="Imagin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3733800" cy="332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lgerian" pitchFamily="82" charset="0"/>
              </a:rPr>
              <a:t>Material </a:t>
            </a:r>
            <a:r>
              <a:rPr lang="en-US" sz="2400" dirty="0" err="1" smtClean="0">
                <a:solidFill>
                  <a:srgbClr val="002060"/>
                </a:solidFill>
                <a:latin typeface="Algerian" pitchFamily="82" charset="0"/>
              </a:rPr>
              <a:t>realizat</a:t>
            </a:r>
            <a:r>
              <a:rPr lang="en-US" sz="2400" dirty="0" smtClean="0">
                <a:solidFill>
                  <a:srgbClr val="002060"/>
                </a:solidFill>
                <a:latin typeface="Algerian" pitchFamily="82" charset="0"/>
              </a:rPr>
              <a:t> de </a:t>
            </a:r>
            <a:r>
              <a:rPr lang="en-US" sz="24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Algerian" pitchFamily="82" charset="0"/>
              </a:rPr>
              <a:t>serviciul</a:t>
            </a:r>
            <a:r>
              <a:rPr lang="en-US" sz="24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gerian" pitchFamily="82" charset="0"/>
              </a:rPr>
              <a:t>monumente</a:t>
            </a:r>
            <a:r>
              <a:rPr lang="en-US" sz="24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lgerian" pitchFamily="82" charset="0"/>
              </a:rPr>
              <a:t>istorice</a:t>
            </a:r>
            <a:endParaRPr lang="en-US" sz="24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17410" name="Picture 2" descr="C:\Documents and Settings\lenovo\Desktop\bistrita medievala\STEMAV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2286000" cy="37806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Algerian" pitchFamily="82" charset="0"/>
              </a:rPr>
              <a:t>Începand cu secolul al XV-lea, incep sa fie pomeniti in documentele pastrate ale vremii, tot felul de reprezentanti ai mestesugarilor si comerciantilor, oameni înstariti, ce aveau un cuvânt de spus în viata orasului</a:t>
            </a:r>
            <a:r>
              <a:rPr lang="en-US" sz="2000" dirty="0" smtClean="0">
                <a:latin typeface="Algerian" pitchFamily="82" charset="0"/>
              </a:rPr>
              <a:t/>
            </a:r>
            <a:br>
              <a:rPr lang="en-US" sz="2000" dirty="0" smtClean="0">
                <a:latin typeface="Algerian" pitchFamily="82" charset="0"/>
              </a:rPr>
            </a:br>
            <a:endParaRPr lang="en-US" sz="2000" dirty="0">
              <a:latin typeface="Algerian" pitchFamily="82" charset="0"/>
            </a:endParaRPr>
          </a:p>
        </p:txBody>
      </p:sp>
      <p:pic>
        <p:nvPicPr>
          <p:cNvPr id="5" name="Picture 4" descr="D:\Documente\Desktop\pt site\veduta bistritei\b1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846638" cy="2359025"/>
          </a:xfrm>
          <a:prstGeom prst="rect">
            <a:avLst/>
          </a:prstGeom>
          <a:noFill/>
        </p:spPr>
      </p:pic>
      <p:pic>
        <p:nvPicPr>
          <p:cNvPr id="4" name="Picture 3" descr="D:\ARHIVA CLUJ- 2011\105CANON\IMG_0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33800"/>
            <a:ext cx="7120667" cy="2667000"/>
          </a:xfrm>
          <a:prstGeom prst="rect">
            <a:avLst/>
          </a:prstGeom>
          <a:noFill/>
        </p:spPr>
      </p:pic>
      <p:pic>
        <p:nvPicPr>
          <p:cNvPr id="3074" name="Imagin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752599"/>
            <a:ext cx="1934308" cy="18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in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57800"/>
            <a:ext cx="1521125" cy="14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400" dirty="0">
                <a:solidFill>
                  <a:srgbClr val="002060"/>
                </a:solidFill>
                <a:latin typeface="Algerian" pitchFamily="82" charset="0"/>
              </a:rPr>
              <a:t>Arhivele orasului contureaza o imagine a burgului medieval, cu  intense </a:t>
            </a:r>
            <a:r>
              <a:rPr lang="it-IT" sz="24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Algerian" pitchFamily="82" charset="0"/>
              </a:rPr>
              <a:t>activitati de mestesug si comert. </a:t>
            </a:r>
            <a:endParaRPr lang="en-US" sz="24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2053" name="Picture 5" descr="D:\Documente\Desktop\pt site\veduta bistritei\Vedere 1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6446838" cy="2847902"/>
          </a:xfrm>
          <a:prstGeom prst="rect">
            <a:avLst/>
          </a:prstGeom>
          <a:noFill/>
        </p:spPr>
      </p:pic>
      <p:pic>
        <p:nvPicPr>
          <p:cNvPr id="2054" name="Imagin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89394"/>
            <a:ext cx="1752600" cy="180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magin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852894"/>
            <a:ext cx="1657350" cy="17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000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it-IT" sz="2200" dirty="0" smtClean="0">
                <a:solidFill>
                  <a:srgbClr val="002060"/>
                </a:solidFill>
                <a:latin typeface="Algerian" pitchFamily="82" charset="0"/>
              </a:rPr>
              <a:t>BreAsla </a:t>
            </a:r>
            <a:r>
              <a:rPr lang="it-IT" sz="2200" dirty="0">
                <a:solidFill>
                  <a:srgbClr val="002060"/>
                </a:solidFill>
                <a:latin typeface="Algerian" pitchFamily="82" charset="0"/>
              </a:rPr>
              <a:t>curelarilor este atestata la Bistrita între 1412-1529 prin mentionarea unor familii, precum Reimer si Corrigiator, care vor ocupa functii importante în administrarea orasului. 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latin typeface="Algerian" pitchFamily="82" charset="0"/>
            </a:endParaRPr>
          </a:p>
        </p:txBody>
      </p:sp>
      <p:pic>
        <p:nvPicPr>
          <p:cNvPr id="4098" name="Imagin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44012"/>
            <a:ext cx="3581400" cy="39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Breslele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pantofarilor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si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cismarilor</a:t>
            </a:r>
            <a:endParaRPr lang="en-US" sz="28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13314" name="Imagin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399"/>
            <a:ext cx="3429000" cy="362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in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2667000"/>
            <a:ext cx="330873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Algerian" pitchFamily="82" charset="0"/>
              </a:rPr>
              <a:t>BreAsla </a:t>
            </a:r>
            <a:r>
              <a:rPr lang="it-IT" sz="2000" dirty="0">
                <a:solidFill>
                  <a:srgbClr val="002060"/>
                </a:solidFill>
                <a:latin typeface="Algerian" pitchFamily="82" charset="0"/>
              </a:rPr>
              <a:t>zidarilor</a:t>
            </a:r>
            <a:r>
              <a:rPr lang="en-US" sz="2000" dirty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lgerian" pitchFamily="82" charset="0"/>
              </a:rPr>
            </a:br>
            <a:r>
              <a:rPr lang="it-IT" sz="2000" dirty="0">
                <a:solidFill>
                  <a:srgbClr val="002060"/>
                </a:solidFill>
                <a:latin typeface="Algerian" pitchFamily="82" charset="0"/>
              </a:rPr>
              <a:t>Avântul economic al Bistritei din sec.XV va genera si dezvoltarea zidaritului, pietraritului si a altor activitati constructive. Între 1467-1524 la Bistrita sunt atestati 4 zidari (Baumann) care ajung </a:t>
            </a:r>
            <a:r>
              <a:rPr lang="it-IT" sz="2000" dirty="0" smtClean="0">
                <a:solidFill>
                  <a:srgbClr val="002060"/>
                </a:solidFill>
                <a:latin typeface="Algerian" pitchFamily="82" charset="0"/>
              </a:rPr>
              <a:t>în anii  </a:t>
            </a:r>
            <a:r>
              <a:rPr lang="it-IT" sz="2000" dirty="0">
                <a:solidFill>
                  <a:srgbClr val="002060"/>
                </a:solidFill>
                <a:latin typeface="Algerian" pitchFamily="82" charset="0"/>
              </a:rPr>
              <a:t>1465-1468 jurati ai orasului</a:t>
            </a:r>
            <a:r>
              <a:rPr lang="it-IT" sz="2000" dirty="0">
                <a:latin typeface="Algerian" pitchFamily="82" charset="0"/>
              </a:rPr>
              <a:t>.</a:t>
            </a:r>
            <a:endParaRPr lang="en-US" sz="2000" dirty="0">
              <a:latin typeface="Algerian" pitchFamily="82" charset="0"/>
            </a:endParaRPr>
          </a:p>
        </p:txBody>
      </p:sp>
      <p:pic>
        <p:nvPicPr>
          <p:cNvPr id="5122" name="Imagin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025713"/>
            <a:ext cx="3962400" cy="447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Algerian" pitchFamily="82" charset="0"/>
              </a:rPr>
              <a:t>BreAsla </a:t>
            </a:r>
            <a:r>
              <a:rPr lang="it-IT" sz="2000" dirty="0">
                <a:solidFill>
                  <a:srgbClr val="002060"/>
                </a:solidFill>
                <a:latin typeface="Algerian" pitchFamily="82" charset="0"/>
              </a:rPr>
              <a:t>rotarilor s-a dezvoltat odata cu accentuarea caracterului urban al localitatii mai ales din sec.XV-XVI. Însemnele breslei rotarilor apar pe mobilierul de sec.XVIII din Biserica Evanghelica, iar Muzeul de Istorie Bistrita pastreaza o lada de bresla apartinând acestui mestesug.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it-IT" sz="2000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latin typeface="Algerian" pitchFamily="82" charset="0"/>
            </a:endParaRPr>
          </a:p>
        </p:txBody>
      </p:sp>
      <p:pic>
        <p:nvPicPr>
          <p:cNvPr id="6146" name="Imagin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343431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Imagin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52800"/>
            <a:ext cx="2590800" cy="26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200" dirty="0">
                <a:solidFill>
                  <a:srgbClr val="002060"/>
                </a:solidFill>
                <a:latin typeface="Algerian" pitchFamily="82" charset="0"/>
              </a:rPr>
              <a:t>Un mestesug cu larga raspandire in viata cotidiana a fost cel al prelucrarii fierului, produsele mesterilor fierari fiind necesare tuturor categiriilor sociale</a:t>
            </a:r>
            <a:r>
              <a:rPr lang="it-IT" sz="2200" dirty="0">
                <a:latin typeface="Algerian" pitchFamily="82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Imagin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14600"/>
            <a:ext cx="2819400" cy="325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Imagin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Breasla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lgerian" pitchFamily="82" charset="0"/>
              </a:rPr>
              <a:t>cojocarilor</a:t>
            </a:r>
            <a:endParaRPr lang="en-US" sz="28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15362" name="I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399"/>
            <a:ext cx="4114800" cy="33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ă Office">
  <a:themeElements>
    <a:clrScheme name="Particularizare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A86C2A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253</Words>
  <Application>Microsoft Office PowerPoint</Application>
  <PresentationFormat>Expunere pe ecran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18" baseType="lpstr">
      <vt:lpstr>Temă Office</vt:lpstr>
      <vt:lpstr>Breslele medievale in Bistrita</vt:lpstr>
      <vt:lpstr>Începand cu secolul al XV-lea, incep sa fie pomeniti in documentele pastrate ale vremii, tot felul de reprezentanti ai mestesugarilor si comerciantilor, oameni înstariti, ce aveau un cuvânt de spus în viata orasului </vt:lpstr>
      <vt:lpstr>Arhivele orasului contureaza o imagine a burgului medieval, cu  intense  activitati de mestesug si comert. </vt:lpstr>
      <vt:lpstr>  BreAsla curelarilor este atestata la Bistrita între 1412-1529 prin mentionarea unor familii, precum Reimer si Corrigiator, care vor ocupa functii importante în administrarea orasului.   </vt:lpstr>
      <vt:lpstr>Breslele pantofarilor si cismarilor</vt:lpstr>
      <vt:lpstr>BreAsla zidarilor Avântul economic al Bistritei din sec.XV va genera si dezvoltarea zidaritului, pietraritului si a altor activitati constructive. Între 1467-1524 la Bistrita sunt atestati 4 zidari (Baumann) care ajung în anii  1465-1468 jurati ai orasului.</vt:lpstr>
      <vt:lpstr>BreAsla rotarilor s-a dezvoltat odata cu accentuarea caracterului urban al localitatii mai ales din sec.XV-XVI. Însemnele breslei rotarilor apar pe mobilierul de sec.XVIII din Biserica Evanghelica, iar Muzeul de Istorie Bistrita pastreaza o lada de bresla apartinând acestui mestesug.   </vt:lpstr>
      <vt:lpstr>Un mestesug cu larga raspandire in viata cotidiana a fost cel al prelucrarii fierului, produsele mesterilor fierari fiind necesare tuturor categiriilor sociale. </vt:lpstr>
      <vt:lpstr>Breasla cojocarilor</vt:lpstr>
      <vt:lpstr>Din cadrul mestesugului fierariei se formeaza la Bistrita si bransa cutitarilor atestati printr-un anume Ioannes care confectiona cutite, ace si tacâmuri. </vt:lpstr>
      <vt:lpstr>Breasla olarilor</vt:lpstr>
      <vt:lpstr>Breasla macelarilor este o bresla importanta a orasului al carui blazon apare frecvent pe mobilierul pastrat în Biserica Evanghelica din oras, dar si pe un imobil de sec.XVI-XVIII de pe strada N.Titulescu (fosta Ungargasse) nr.8.</vt:lpstr>
      <vt:lpstr>Breslele tesatorilor si blanarilor</vt:lpstr>
      <vt:lpstr>Breasla tamplarilor, foarte importanta intre ghildele locale. Imagine cu sfantul iosif, patronul tamplarilor.</vt:lpstr>
      <vt:lpstr>Breasla selarilor apare la Bistrita probabil in secolul al XV-lea când membrii acestei bresle primesc spre constructie si administrare acest turn.  </vt:lpstr>
      <vt:lpstr>Breasla dogarilor are o importanta deosebita în rândul mestesugurilor medievale.  Turnul dogarilor este singurul fragment pastrat pana azi al fortificatiei medievale bistritene. </vt:lpstr>
      <vt:lpstr>Material realizat de  serviciul monumente istorice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Breslele medievale in Bistrita</dc:title>
  <dc:creator>lenovo_primarie</dc:creator>
  <cp:lastModifiedBy>lenovo_primarie</cp:lastModifiedBy>
  <cp:revision>31</cp:revision>
  <dcterms:created xsi:type="dcterms:W3CDTF">2014-03-14T06:51:00Z</dcterms:created>
  <dcterms:modified xsi:type="dcterms:W3CDTF">2014-04-15T07:22:03Z</dcterms:modified>
</cp:coreProperties>
</file>